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24"/>
  </p:notesMasterIdLst>
  <p:sldIdLst>
    <p:sldId id="258" r:id="rId2"/>
    <p:sldId id="257" r:id="rId3"/>
    <p:sldId id="314" r:id="rId4"/>
    <p:sldId id="273" r:id="rId5"/>
    <p:sldId id="317" r:id="rId6"/>
    <p:sldId id="319" r:id="rId7"/>
    <p:sldId id="259" r:id="rId8"/>
    <p:sldId id="320" r:id="rId9"/>
    <p:sldId id="275" r:id="rId10"/>
    <p:sldId id="277" r:id="rId11"/>
    <p:sldId id="321" r:id="rId12"/>
    <p:sldId id="260" r:id="rId13"/>
    <p:sldId id="280" r:id="rId14"/>
    <p:sldId id="324" r:id="rId15"/>
    <p:sldId id="281" r:id="rId16"/>
    <p:sldId id="325" r:id="rId17"/>
    <p:sldId id="282" r:id="rId18"/>
    <p:sldId id="337" r:id="rId19"/>
    <p:sldId id="338" r:id="rId20"/>
    <p:sldId id="342" r:id="rId21"/>
    <p:sldId id="264" r:id="rId22"/>
    <p:sldId id="294" r:id="rId2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85" d="100"/>
          <a:sy n="85" d="100"/>
        </p:scale>
        <p:origin x="-1286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49C12B-3480-4EE9-9FB1-F05758599D14}" type="doc">
      <dgm:prSet loTypeId="urn:microsoft.com/office/officeart/2005/8/layout/process1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674B426F-32AA-4C7E-9176-9774EEB9541F}">
      <dgm:prSet phldrT="[文字]"/>
      <dgm:spPr/>
      <dgm:t>
        <a:bodyPr/>
        <a:lstStyle/>
        <a:p>
          <a:r>
            <a:rPr lang="en-US" altLang="zh-TW" b="1" dirty="0" smtClean="0"/>
            <a:t>W-CDMA</a:t>
          </a:r>
          <a:endParaRPr lang="zh-TW" altLang="en-US" b="1" dirty="0"/>
        </a:p>
      </dgm:t>
    </dgm:pt>
    <dgm:pt modelId="{3549827A-BF82-4D20-962E-8089D9DF1C20}" type="parTrans" cxnId="{B9EDF803-9F43-4D55-8AEE-551B6BB7BE09}">
      <dgm:prSet/>
      <dgm:spPr/>
      <dgm:t>
        <a:bodyPr/>
        <a:lstStyle/>
        <a:p>
          <a:endParaRPr lang="zh-TW" altLang="en-US" b="1"/>
        </a:p>
      </dgm:t>
    </dgm:pt>
    <dgm:pt modelId="{D4E07E11-1336-4448-96BC-F2F73CA0233F}" type="sibTrans" cxnId="{B9EDF803-9F43-4D55-8AEE-551B6BB7BE09}">
      <dgm:prSet/>
      <dgm:spPr/>
      <dgm:t>
        <a:bodyPr/>
        <a:lstStyle/>
        <a:p>
          <a:endParaRPr lang="zh-TW" altLang="en-US" b="1"/>
        </a:p>
      </dgm:t>
    </dgm:pt>
    <dgm:pt modelId="{A0D04B90-4C74-45A7-BBDB-02334C3F8F8B}">
      <dgm:prSet phldrT="[文字]"/>
      <dgm:spPr/>
      <dgm:t>
        <a:bodyPr/>
        <a:lstStyle/>
        <a:p>
          <a:r>
            <a:rPr lang="en-US" altLang="zh-TW" b="1" dirty="0" smtClean="0"/>
            <a:t>CDMA2000</a:t>
          </a:r>
          <a:endParaRPr lang="zh-TW" altLang="en-US" b="1" dirty="0"/>
        </a:p>
      </dgm:t>
    </dgm:pt>
    <dgm:pt modelId="{079D17D1-7DD7-46B1-82B8-BD1AD72FD005}" type="parTrans" cxnId="{9520A471-DF55-404D-BD9F-C72AE32FBAD4}">
      <dgm:prSet/>
      <dgm:spPr/>
      <dgm:t>
        <a:bodyPr/>
        <a:lstStyle/>
        <a:p>
          <a:endParaRPr lang="zh-TW" altLang="en-US" b="1"/>
        </a:p>
      </dgm:t>
    </dgm:pt>
    <dgm:pt modelId="{B328EA52-DC3C-480E-A672-36A42924FDCC}" type="sibTrans" cxnId="{9520A471-DF55-404D-BD9F-C72AE32FBAD4}">
      <dgm:prSet/>
      <dgm:spPr/>
      <dgm:t>
        <a:bodyPr/>
        <a:lstStyle/>
        <a:p>
          <a:endParaRPr lang="zh-TW" altLang="en-US" b="1"/>
        </a:p>
      </dgm:t>
    </dgm:pt>
    <dgm:pt modelId="{50145952-0535-47BD-A3A7-8429AFAD50EE}">
      <dgm:prSet phldrT="[文字]"/>
      <dgm:spPr/>
      <dgm:t>
        <a:bodyPr/>
        <a:lstStyle/>
        <a:p>
          <a:r>
            <a:rPr lang="en-US" altLang="zh-TW" b="1" dirty="0" smtClean="0"/>
            <a:t>TDS-CDMA</a:t>
          </a:r>
          <a:endParaRPr lang="zh-TW" altLang="en-US" b="1" dirty="0"/>
        </a:p>
      </dgm:t>
    </dgm:pt>
    <dgm:pt modelId="{E76C8BB4-C43E-4C94-82B8-6CA94EC8ED09}" type="parTrans" cxnId="{95BD36A4-3610-4335-B5EB-DBFF4A001336}">
      <dgm:prSet/>
      <dgm:spPr/>
      <dgm:t>
        <a:bodyPr/>
        <a:lstStyle/>
        <a:p>
          <a:endParaRPr lang="zh-TW" altLang="en-US" b="1"/>
        </a:p>
      </dgm:t>
    </dgm:pt>
    <dgm:pt modelId="{15C16902-224C-48F5-808D-73EB3307F782}" type="sibTrans" cxnId="{95BD36A4-3610-4335-B5EB-DBFF4A001336}">
      <dgm:prSet/>
      <dgm:spPr/>
      <dgm:t>
        <a:bodyPr/>
        <a:lstStyle/>
        <a:p>
          <a:endParaRPr lang="zh-TW" altLang="en-US" b="1"/>
        </a:p>
      </dgm:t>
    </dgm:pt>
    <dgm:pt modelId="{7270442E-BCC2-4C25-84F2-CD700125805B}" type="pres">
      <dgm:prSet presAssocID="{4B49C12B-3480-4EE9-9FB1-F05758599D1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219E54A-A125-4CF0-BC47-8C82D6F84B2B}" type="pres">
      <dgm:prSet presAssocID="{674B426F-32AA-4C7E-9176-9774EEB9541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0061FC2-8B15-499E-89EF-13311C5BED69}" type="pres">
      <dgm:prSet presAssocID="{D4E07E11-1336-4448-96BC-F2F73CA0233F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04F8CEDC-E089-41F6-ABD4-E43160441E7E}" type="pres">
      <dgm:prSet presAssocID="{D4E07E11-1336-4448-96BC-F2F73CA0233F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721AE661-20BE-45BC-AC49-A802994F5FAB}" type="pres">
      <dgm:prSet presAssocID="{A0D04B90-4C74-45A7-BBDB-02334C3F8F8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4260B7-942A-4799-A9E4-FC9FA7BF3EB3}" type="pres">
      <dgm:prSet presAssocID="{B328EA52-DC3C-480E-A672-36A42924FDCC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E78B23A4-637A-47E2-82B9-5CDDA9E32A20}" type="pres">
      <dgm:prSet presAssocID="{B328EA52-DC3C-480E-A672-36A42924FDCC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9D34D291-1BEB-4063-B35F-09C1D08439D9}" type="pres">
      <dgm:prSet presAssocID="{50145952-0535-47BD-A3A7-8429AFAD50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5BD36A4-3610-4335-B5EB-DBFF4A001336}" srcId="{4B49C12B-3480-4EE9-9FB1-F05758599D14}" destId="{50145952-0535-47BD-A3A7-8429AFAD50EE}" srcOrd="2" destOrd="0" parTransId="{E76C8BB4-C43E-4C94-82B8-6CA94EC8ED09}" sibTransId="{15C16902-224C-48F5-808D-73EB3307F782}"/>
    <dgm:cxn modelId="{3F3558CD-3C72-434B-A579-3EEF3ACFCB2E}" type="presOf" srcId="{D4E07E11-1336-4448-96BC-F2F73CA0233F}" destId="{04F8CEDC-E089-41F6-ABD4-E43160441E7E}" srcOrd="1" destOrd="0" presId="urn:microsoft.com/office/officeart/2005/8/layout/process1"/>
    <dgm:cxn modelId="{FFAF8F1E-4C01-4CC3-984C-27BB1ACB84CD}" type="presOf" srcId="{4B49C12B-3480-4EE9-9FB1-F05758599D14}" destId="{7270442E-BCC2-4C25-84F2-CD700125805B}" srcOrd="0" destOrd="0" presId="urn:microsoft.com/office/officeart/2005/8/layout/process1"/>
    <dgm:cxn modelId="{B9EDF803-9F43-4D55-8AEE-551B6BB7BE09}" srcId="{4B49C12B-3480-4EE9-9FB1-F05758599D14}" destId="{674B426F-32AA-4C7E-9176-9774EEB9541F}" srcOrd="0" destOrd="0" parTransId="{3549827A-BF82-4D20-962E-8089D9DF1C20}" sibTransId="{D4E07E11-1336-4448-96BC-F2F73CA0233F}"/>
    <dgm:cxn modelId="{650EEEFA-1D74-4821-A53D-23EAA785F2AC}" type="presOf" srcId="{50145952-0535-47BD-A3A7-8429AFAD50EE}" destId="{9D34D291-1BEB-4063-B35F-09C1D08439D9}" srcOrd="0" destOrd="0" presId="urn:microsoft.com/office/officeart/2005/8/layout/process1"/>
    <dgm:cxn modelId="{4F4A91EA-D4C6-4272-98ED-78D8F95FDC47}" type="presOf" srcId="{674B426F-32AA-4C7E-9176-9774EEB9541F}" destId="{3219E54A-A125-4CF0-BC47-8C82D6F84B2B}" srcOrd="0" destOrd="0" presId="urn:microsoft.com/office/officeart/2005/8/layout/process1"/>
    <dgm:cxn modelId="{634E4091-8B12-4E22-949D-56FBB62DAD19}" type="presOf" srcId="{D4E07E11-1336-4448-96BC-F2F73CA0233F}" destId="{B0061FC2-8B15-499E-89EF-13311C5BED69}" srcOrd="0" destOrd="0" presId="urn:microsoft.com/office/officeart/2005/8/layout/process1"/>
    <dgm:cxn modelId="{0A6C81E3-DBA1-4B6D-AF20-1F5217E00D95}" type="presOf" srcId="{B328EA52-DC3C-480E-A672-36A42924FDCC}" destId="{724260B7-942A-4799-A9E4-FC9FA7BF3EB3}" srcOrd="0" destOrd="0" presId="urn:microsoft.com/office/officeart/2005/8/layout/process1"/>
    <dgm:cxn modelId="{DDABA772-DC8D-4215-B650-20C6BE5E7914}" type="presOf" srcId="{B328EA52-DC3C-480E-A672-36A42924FDCC}" destId="{E78B23A4-637A-47E2-82B9-5CDDA9E32A20}" srcOrd="1" destOrd="0" presId="urn:microsoft.com/office/officeart/2005/8/layout/process1"/>
    <dgm:cxn modelId="{6947FF7D-19BA-4E79-84C4-75F5ED1644F4}" type="presOf" srcId="{A0D04B90-4C74-45A7-BBDB-02334C3F8F8B}" destId="{721AE661-20BE-45BC-AC49-A802994F5FAB}" srcOrd="0" destOrd="0" presId="urn:microsoft.com/office/officeart/2005/8/layout/process1"/>
    <dgm:cxn modelId="{9520A471-DF55-404D-BD9F-C72AE32FBAD4}" srcId="{4B49C12B-3480-4EE9-9FB1-F05758599D14}" destId="{A0D04B90-4C74-45A7-BBDB-02334C3F8F8B}" srcOrd="1" destOrd="0" parTransId="{079D17D1-7DD7-46B1-82B8-BD1AD72FD005}" sibTransId="{B328EA52-DC3C-480E-A672-36A42924FDCC}"/>
    <dgm:cxn modelId="{52C85E51-76C5-4552-A3F5-F3D4FDB2C830}" type="presParOf" srcId="{7270442E-BCC2-4C25-84F2-CD700125805B}" destId="{3219E54A-A125-4CF0-BC47-8C82D6F84B2B}" srcOrd="0" destOrd="0" presId="urn:microsoft.com/office/officeart/2005/8/layout/process1"/>
    <dgm:cxn modelId="{BB18B7D3-D7DF-4D7F-8B07-7F851CABB5A6}" type="presParOf" srcId="{7270442E-BCC2-4C25-84F2-CD700125805B}" destId="{B0061FC2-8B15-499E-89EF-13311C5BED69}" srcOrd="1" destOrd="0" presId="urn:microsoft.com/office/officeart/2005/8/layout/process1"/>
    <dgm:cxn modelId="{D6967187-8839-42C8-AAA8-2D1A9CB0782B}" type="presParOf" srcId="{B0061FC2-8B15-499E-89EF-13311C5BED69}" destId="{04F8CEDC-E089-41F6-ABD4-E43160441E7E}" srcOrd="0" destOrd="0" presId="urn:microsoft.com/office/officeart/2005/8/layout/process1"/>
    <dgm:cxn modelId="{3AAADD42-80C3-4488-BEF6-A16081F898DC}" type="presParOf" srcId="{7270442E-BCC2-4C25-84F2-CD700125805B}" destId="{721AE661-20BE-45BC-AC49-A802994F5FAB}" srcOrd="2" destOrd="0" presId="urn:microsoft.com/office/officeart/2005/8/layout/process1"/>
    <dgm:cxn modelId="{ED114471-6605-4D4E-84E2-5A6D53018E20}" type="presParOf" srcId="{7270442E-BCC2-4C25-84F2-CD700125805B}" destId="{724260B7-942A-4799-A9E4-FC9FA7BF3EB3}" srcOrd="3" destOrd="0" presId="urn:microsoft.com/office/officeart/2005/8/layout/process1"/>
    <dgm:cxn modelId="{F36E0139-B51F-400F-85EE-E9CB45BDE8B2}" type="presParOf" srcId="{724260B7-942A-4799-A9E4-FC9FA7BF3EB3}" destId="{E78B23A4-637A-47E2-82B9-5CDDA9E32A20}" srcOrd="0" destOrd="0" presId="urn:microsoft.com/office/officeart/2005/8/layout/process1"/>
    <dgm:cxn modelId="{ECB08386-F370-41BB-ADBA-2219930C14AD}" type="presParOf" srcId="{7270442E-BCC2-4C25-84F2-CD700125805B}" destId="{9D34D291-1BEB-4063-B35F-09C1D08439D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19E54A-A125-4CF0-BC47-8C82D6F84B2B}">
      <dsp:nvSpPr>
        <dsp:cNvPr id="0" name=""/>
        <dsp:cNvSpPr/>
      </dsp:nvSpPr>
      <dsp:spPr>
        <a:xfrm>
          <a:off x="6218" y="139058"/>
          <a:ext cx="1858756" cy="11152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500" b="1" kern="1200" dirty="0" smtClean="0"/>
            <a:t>W-CDMA</a:t>
          </a:r>
          <a:endParaRPr lang="zh-TW" altLang="en-US" sz="2500" b="1" kern="1200" dirty="0"/>
        </a:p>
      </dsp:txBody>
      <dsp:txXfrm>
        <a:off x="38883" y="171723"/>
        <a:ext cx="1793426" cy="1049924"/>
      </dsp:txXfrm>
    </dsp:sp>
    <dsp:sp modelId="{B0061FC2-8B15-499E-89EF-13311C5BED69}">
      <dsp:nvSpPr>
        <dsp:cNvPr id="0" name=""/>
        <dsp:cNvSpPr/>
      </dsp:nvSpPr>
      <dsp:spPr>
        <a:xfrm>
          <a:off x="2050851" y="466199"/>
          <a:ext cx="394056" cy="4609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000" b="1" kern="1200"/>
        </a:p>
      </dsp:txBody>
      <dsp:txXfrm>
        <a:off x="2050851" y="558393"/>
        <a:ext cx="275839" cy="276583"/>
      </dsp:txXfrm>
    </dsp:sp>
    <dsp:sp modelId="{721AE661-20BE-45BC-AC49-A802994F5FAB}">
      <dsp:nvSpPr>
        <dsp:cNvPr id="0" name=""/>
        <dsp:cNvSpPr/>
      </dsp:nvSpPr>
      <dsp:spPr>
        <a:xfrm>
          <a:off x="2608478" y="139058"/>
          <a:ext cx="1858756" cy="11152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515611"/>
                <a:satOff val="-6008"/>
                <a:lumOff val="-1079"/>
                <a:alphaOff val="0"/>
                <a:shade val="85000"/>
              </a:schemeClr>
            </a:gs>
            <a:gs pos="100000">
              <a:schemeClr val="accent5">
                <a:hueOff val="-515611"/>
                <a:satOff val="-6008"/>
                <a:lumOff val="-1079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500" b="1" kern="1200" dirty="0" smtClean="0"/>
            <a:t>CDMA2000</a:t>
          </a:r>
          <a:endParaRPr lang="zh-TW" altLang="en-US" sz="2500" b="1" kern="1200" dirty="0"/>
        </a:p>
      </dsp:txBody>
      <dsp:txXfrm>
        <a:off x="2641143" y="171723"/>
        <a:ext cx="1793426" cy="1049924"/>
      </dsp:txXfrm>
    </dsp:sp>
    <dsp:sp modelId="{724260B7-942A-4799-A9E4-FC9FA7BF3EB3}">
      <dsp:nvSpPr>
        <dsp:cNvPr id="0" name=""/>
        <dsp:cNvSpPr/>
      </dsp:nvSpPr>
      <dsp:spPr>
        <a:xfrm>
          <a:off x="4653111" y="466199"/>
          <a:ext cx="394056" cy="4609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031223"/>
                <a:satOff val="-12017"/>
                <a:lumOff val="-2158"/>
                <a:alphaOff val="0"/>
                <a:shade val="85000"/>
              </a:schemeClr>
            </a:gs>
            <a:gs pos="100000">
              <a:schemeClr val="accent5">
                <a:hueOff val="-1031223"/>
                <a:satOff val="-12017"/>
                <a:lumOff val="-2158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000" b="1" kern="1200"/>
        </a:p>
      </dsp:txBody>
      <dsp:txXfrm>
        <a:off x="4653111" y="558393"/>
        <a:ext cx="275839" cy="276583"/>
      </dsp:txXfrm>
    </dsp:sp>
    <dsp:sp modelId="{9D34D291-1BEB-4063-B35F-09C1D08439D9}">
      <dsp:nvSpPr>
        <dsp:cNvPr id="0" name=""/>
        <dsp:cNvSpPr/>
      </dsp:nvSpPr>
      <dsp:spPr>
        <a:xfrm>
          <a:off x="5210738" y="139058"/>
          <a:ext cx="1858756" cy="11152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031223"/>
                <a:satOff val="-12017"/>
                <a:lumOff val="-2158"/>
                <a:alphaOff val="0"/>
                <a:shade val="85000"/>
              </a:schemeClr>
            </a:gs>
            <a:gs pos="100000">
              <a:schemeClr val="accent5">
                <a:hueOff val="-1031223"/>
                <a:satOff val="-12017"/>
                <a:lumOff val="-2158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500" b="1" kern="1200" dirty="0" smtClean="0"/>
            <a:t>TDS-CDMA</a:t>
          </a:r>
          <a:endParaRPr lang="zh-TW" altLang="en-US" sz="2500" b="1" kern="1200" dirty="0"/>
        </a:p>
      </dsp:txBody>
      <dsp:txXfrm>
        <a:off x="5243403" y="171723"/>
        <a:ext cx="1793426" cy="1049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7E371-22B1-49F5-8F3B-F61D2CB2D5A5}" type="datetimeFigureOut">
              <a:rPr lang="zh-TW" altLang="en-US" smtClean="0"/>
              <a:t>2020/5/6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08713-53C1-4E34-8490-9F1AEA36E2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4468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08713-53C1-4E34-8490-9F1AEA36E21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75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1.xml"/><Relationship Id="rId5" Type="http://schemas.openxmlformats.org/officeDocument/2006/relationships/slide" Target="../slides/slide18.xml"/><Relationship Id="rId4" Type="http://schemas.openxmlformats.org/officeDocument/2006/relationships/slide" Target="../slides/slide1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21.xml"/><Relationship Id="rId4" Type="http://schemas.openxmlformats.org/officeDocument/2006/relationships/slide" Target="../slides/slide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476672"/>
            <a:ext cx="7543800" cy="1872209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2564904"/>
            <a:ext cx="7543800" cy="3456384"/>
          </a:xfrm>
        </p:spPr>
        <p:txBody>
          <a:bodyPr lIns="91440" rIns="91440">
            <a:normAutofit/>
          </a:bodyPr>
          <a:lstStyle>
            <a:lvl1pPr marL="0" indent="0" algn="just">
              <a:buNone/>
              <a:defRPr sz="2400" cap="all" spc="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22960" y="234888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13" y="1"/>
            <a:ext cx="9141618" cy="1636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+mn-lt"/>
              </a:defRPr>
            </a:lvl1pPr>
          </a:lstStyle>
          <a:p>
            <a:fld id="{2136F2EA-EAEC-4B3F-B295-6CF819865E7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6812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82563" indent="-182563" hangingPunct="0">
              <a:lnSpc>
                <a:spcPct val="100000"/>
              </a:lnSpc>
              <a:spcAft>
                <a:spcPts val="60"/>
              </a:spcAft>
              <a:defRPr sz="3200"/>
            </a:lvl1pPr>
            <a:lvl2pPr hangingPunct="0">
              <a:lnSpc>
                <a:spcPct val="100000"/>
              </a:lnSpc>
              <a:spcAft>
                <a:spcPts val="60"/>
              </a:spcAft>
              <a:defRPr sz="2400"/>
            </a:lvl2pPr>
            <a:lvl3pPr hangingPunct="0">
              <a:lnSpc>
                <a:spcPct val="100000"/>
              </a:lnSpc>
              <a:spcAft>
                <a:spcPts val="60"/>
              </a:spcAft>
              <a:defRPr sz="1800"/>
            </a:lvl3pPr>
            <a:lvl4pPr hangingPunct="0">
              <a:lnSpc>
                <a:spcPct val="100000"/>
              </a:lnSpc>
              <a:spcAft>
                <a:spcPts val="60"/>
              </a:spcAft>
              <a:defRPr sz="1800"/>
            </a:lvl4pPr>
            <a:lvl5pPr hangingPunct="0">
              <a:lnSpc>
                <a:spcPct val="100000"/>
              </a:lnSpc>
              <a:spcAft>
                <a:spcPts val="60"/>
              </a:spcAft>
              <a:defRPr sz="18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Text Box 17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478137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2-1</a:t>
            </a:r>
          </a:p>
        </p:txBody>
      </p:sp>
      <p:sp>
        <p:nvSpPr>
          <p:cNvPr id="8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1187624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9" name="Text Box 1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052812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2-2</a:t>
            </a:r>
          </a:p>
        </p:txBody>
      </p:sp>
      <p:sp>
        <p:nvSpPr>
          <p:cNvPr id="10" name="Text Box 1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2632968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2-3</a:t>
            </a:r>
          </a:p>
        </p:txBody>
      </p:sp>
      <p:sp>
        <p:nvSpPr>
          <p:cNvPr id="11" name="Text Box 19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3207643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2-4</a:t>
            </a:r>
          </a:p>
        </p:txBody>
      </p:sp>
      <p:sp>
        <p:nvSpPr>
          <p:cNvPr id="12" name="Text Box 17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3782318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2-5</a:t>
            </a:r>
          </a:p>
        </p:txBody>
      </p:sp>
      <p:sp>
        <p:nvSpPr>
          <p:cNvPr id="13" name="Text Box 19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4356993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2-6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+mn-lt"/>
              </a:defRPr>
            </a:lvl1pPr>
          </a:lstStyle>
          <a:p>
            <a:fld id="{2136F2EA-EAEC-4B3F-B295-6CF819865E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152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2060848"/>
            <a:ext cx="7543800" cy="388843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00" cap="all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916832"/>
            <a:ext cx="784887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11560" y="286604"/>
            <a:ext cx="8208912" cy="153322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/>
          <a:p>
            <a:fld id="{2136F2EA-EAEC-4B3F-B295-6CF819865E7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05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2136F2EA-EAEC-4B3F-B295-6CF819865E7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1187624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1187624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5" name="Text Box 17">
            <a:hlinkClick r:id="rId2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1478137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2-1</a:t>
            </a:r>
          </a:p>
        </p:txBody>
      </p:sp>
      <p:sp>
        <p:nvSpPr>
          <p:cNvPr id="26" name="Text Box 19">
            <a:hlinkClick r:id="rId3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2052812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2-2</a:t>
            </a:r>
          </a:p>
        </p:txBody>
      </p:sp>
      <p:sp>
        <p:nvSpPr>
          <p:cNvPr id="27" name="Text Box 17">
            <a:hlinkClick r:id="rId4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2632968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2-3</a:t>
            </a:r>
          </a:p>
        </p:txBody>
      </p:sp>
      <p:sp>
        <p:nvSpPr>
          <p:cNvPr id="28" name="Text Box 19">
            <a:hlinkClick r:id="" action="ppaction://noaction"/>
          </p:cNvPr>
          <p:cNvSpPr txBox="1">
            <a:spLocks noChangeArrowheads="1"/>
          </p:cNvSpPr>
          <p:nvPr userDrawn="1"/>
        </p:nvSpPr>
        <p:spPr bwMode="auto">
          <a:xfrm>
            <a:off x="3207643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2-4</a:t>
            </a:r>
          </a:p>
        </p:txBody>
      </p:sp>
      <p:sp>
        <p:nvSpPr>
          <p:cNvPr id="29" name="Text Box 17">
            <a:hlinkClick r:id="" action="ppaction://noaction"/>
          </p:cNvPr>
          <p:cNvSpPr txBox="1">
            <a:spLocks noChangeArrowheads="1"/>
          </p:cNvSpPr>
          <p:nvPr userDrawn="1"/>
        </p:nvSpPr>
        <p:spPr bwMode="auto">
          <a:xfrm>
            <a:off x="3782318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2-5</a:t>
            </a:r>
          </a:p>
        </p:txBody>
      </p:sp>
      <p:sp>
        <p:nvSpPr>
          <p:cNvPr id="30" name="Text Box 19">
            <a:hlinkClick r:id="rId5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4356993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2-6</a:t>
            </a:r>
          </a:p>
        </p:txBody>
      </p:sp>
    </p:spTree>
    <p:extLst>
      <p:ext uri="{BB962C8B-B14F-4D97-AF65-F5344CB8AC3E}">
        <p14:creationId xmlns:p14="http://schemas.microsoft.com/office/powerpoint/2010/main" val="33952076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560" y="286605"/>
            <a:ext cx="8208912" cy="821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569" y="1294668"/>
            <a:ext cx="7683192" cy="49426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39552" y="1108325"/>
            <a:ext cx="82809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532518"/>
            <a:ext cx="966653" cy="280858"/>
          </a:xfrm>
          <a:prstGeom prst="rect">
            <a:avLst/>
          </a:prstGeom>
        </p:spPr>
      </p:pic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3" y="1"/>
            <a:ext cx="9141618" cy="16364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0" y="373429"/>
            <a:ext cx="571441" cy="64807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>
          <a:xfrm>
            <a:off x="7884368" y="6423654"/>
            <a:ext cx="104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2136F2EA-EAEC-4B3F-B295-6CF819865E7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85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just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32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CHAPTER02</a:t>
            </a:r>
            <a:br>
              <a:rPr lang="en-US" altLang="zh-TW" smtClean="0"/>
            </a:br>
            <a:r>
              <a:rPr lang="zh-TW" altLang="en-US" smtClean="0"/>
              <a:t>無線網路與行動通訊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2-1 </a:t>
            </a:r>
            <a:r>
              <a:rPr lang="zh-TW" altLang="en-US" dirty="0" smtClean="0"/>
              <a:t>無線網路類型</a:t>
            </a:r>
            <a:endParaRPr lang="en-US" altLang="zh-TW" dirty="0" smtClean="0"/>
          </a:p>
          <a:p>
            <a:r>
              <a:rPr lang="en-US" altLang="zh-TW" dirty="0" smtClean="0"/>
              <a:t>2-2 IEEE 802</a:t>
            </a:r>
            <a:r>
              <a:rPr lang="zh-TW" altLang="en-US" dirty="0" smtClean="0"/>
              <a:t>網路標準</a:t>
            </a:r>
            <a:endParaRPr lang="en-US" altLang="zh-TW" dirty="0" smtClean="0"/>
          </a:p>
          <a:p>
            <a:r>
              <a:rPr lang="en-US" altLang="zh-TW" dirty="0" smtClean="0"/>
              <a:t>2-3 </a:t>
            </a:r>
            <a:r>
              <a:rPr lang="zh-TW" altLang="en-US" dirty="0" smtClean="0"/>
              <a:t>無線射頻辨識</a:t>
            </a:r>
            <a:endParaRPr lang="en-US" altLang="zh-TW" dirty="0" smtClean="0"/>
          </a:p>
          <a:p>
            <a:r>
              <a:rPr lang="en-US" altLang="zh-TW" dirty="0" smtClean="0"/>
              <a:t>2-4 </a:t>
            </a:r>
            <a:r>
              <a:rPr lang="zh-TW" altLang="en-US" dirty="0" smtClean="0"/>
              <a:t>無線感測網路</a:t>
            </a:r>
            <a:endParaRPr lang="en-US" altLang="zh-TW" dirty="0" smtClean="0"/>
          </a:p>
          <a:p>
            <a:r>
              <a:rPr lang="en-US" altLang="zh-TW" dirty="0" smtClean="0"/>
              <a:t>2-5 </a:t>
            </a:r>
            <a:r>
              <a:rPr lang="zh-TW" altLang="en-US" dirty="0" smtClean="0"/>
              <a:t>近場通訊</a:t>
            </a:r>
            <a:endParaRPr lang="en-US" altLang="zh-TW" dirty="0" smtClean="0"/>
          </a:p>
          <a:p>
            <a:r>
              <a:rPr lang="en-US" altLang="zh-TW" dirty="0" smtClean="0"/>
              <a:t>2-6 </a:t>
            </a:r>
            <a:r>
              <a:rPr lang="zh-TW" altLang="en-US" dirty="0" smtClean="0"/>
              <a:t>行動通訊</a:t>
            </a:r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98946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818" y="1295400"/>
            <a:ext cx="7662702" cy="4941888"/>
          </a:xfrm>
          <a:prstGeom prst="rect">
            <a:avLst/>
          </a:prstGeom>
        </p:spPr>
      </p:pic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2-2-2 </a:t>
            </a:r>
            <a:r>
              <a:rPr lang="en-US" altLang="zh-TW" dirty="0"/>
              <a:t>IEEE 802.11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fld id="{2136F2EA-EAEC-4B3F-B295-6CF819865E7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0841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393171"/>
            <a:ext cx="7681912" cy="4746346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2-2-2 IEEE 802.11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867776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2-3-1 </a:t>
            </a:r>
            <a:r>
              <a:rPr lang="zh-TW" altLang="en-US" dirty="0" smtClean="0"/>
              <a:t>認識</a:t>
            </a:r>
            <a:r>
              <a:rPr lang="en-US" altLang="zh-TW" dirty="0" smtClean="0"/>
              <a:t>RFID</a:t>
            </a:r>
          </a:p>
          <a:p>
            <a:r>
              <a:rPr lang="en-US" altLang="zh-TW" dirty="0"/>
              <a:t>2-3-2	</a:t>
            </a:r>
            <a:r>
              <a:rPr lang="en-US" altLang="zh-TW" dirty="0" smtClean="0"/>
              <a:t> </a:t>
            </a:r>
            <a:r>
              <a:rPr lang="zh-TW" altLang="en-US" dirty="0" smtClean="0"/>
              <a:t>電子</a:t>
            </a:r>
            <a:r>
              <a:rPr lang="zh-TW" altLang="en-US" dirty="0"/>
              <a:t>標籤與讀取器</a:t>
            </a:r>
            <a:endParaRPr lang="en-US" altLang="zh-TW" dirty="0"/>
          </a:p>
          <a:p>
            <a:r>
              <a:rPr lang="en-US" altLang="zh-TW" dirty="0" smtClean="0"/>
              <a:t>2-3-3 RFID</a:t>
            </a:r>
            <a:r>
              <a:rPr lang="zh-TW" altLang="en-US" dirty="0"/>
              <a:t>的應用</a:t>
            </a:r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2-3 </a:t>
            </a:r>
            <a:r>
              <a:rPr lang="zh-TW" altLang="zh-TW" dirty="0" smtClean="0"/>
              <a:t>無線</a:t>
            </a:r>
            <a:r>
              <a:rPr lang="zh-TW" altLang="zh-TW" dirty="0"/>
              <a:t>射頻辨識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06982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2-3-1 </a:t>
            </a:r>
            <a:r>
              <a:rPr lang="zh-TW" altLang="en-US" dirty="0"/>
              <a:t>認識</a:t>
            </a:r>
            <a:r>
              <a:rPr lang="en-US" altLang="zh-TW" dirty="0" smtClean="0"/>
              <a:t>RFID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28" y="1332378"/>
            <a:ext cx="7431100" cy="4760549"/>
          </a:xfrm>
          <a:prstGeom prst="rect">
            <a:avLst/>
          </a:prstGeom>
        </p:spPr>
      </p:pic>
      <p:sp>
        <p:nvSpPr>
          <p:cNvPr id="7" name="橢圓形圖說文字 6"/>
          <p:cNvSpPr/>
          <p:nvPr/>
        </p:nvSpPr>
        <p:spPr>
          <a:xfrm>
            <a:off x="3523451" y="1253628"/>
            <a:ext cx="968827" cy="816428"/>
          </a:xfrm>
          <a:prstGeom prst="wedgeEllipseCallout">
            <a:avLst>
              <a:gd name="adj1" fmla="val -39934"/>
              <a:gd name="adj2" fmla="val 5583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b="1" dirty="0" smtClean="0"/>
              <a:t>Tag</a:t>
            </a:r>
            <a:endParaRPr lang="zh-TW" altLang="en-US" b="1" dirty="0" smtClean="0"/>
          </a:p>
        </p:txBody>
      </p:sp>
      <p:sp>
        <p:nvSpPr>
          <p:cNvPr id="8" name="橢圓形圖說文字 7"/>
          <p:cNvSpPr/>
          <p:nvPr/>
        </p:nvSpPr>
        <p:spPr>
          <a:xfrm>
            <a:off x="7551132" y="1201108"/>
            <a:ext cx="1190096" cy="947698"/>
          </a:xfrm>
          <a:prstGeom prst="wedgeEllipseCallout">
            <a:avLst>
              <a:gd name="adj1" fmla="val -39934"/>
              <a:gd name="adj2" fmla="val 55833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b="1" dirty="0" smtClean="0"/>
              <a:t>Reader</a:t>
            </a:r>
            <a:endParaRPr lang="zh-TW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0576041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2-3-2	</a:t>
            </a:r>
            <a:r>
              <a:rPr lang="zh-TW" altLang="en-US" dirty="0"/>
              <a:t>電子標籤與讀取器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086266"/>
            <a:ext cx="7678385" cy="26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2500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2-3-3 RFID</a:t>
            </a:r>
            <a:r>
              <a:rPr lang="zh-TW" altLang="en-US" dirty="0" smtClean="0"/>
              <a:t>的應用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486" y="4408354"/>
            <a:ext cx="3444538" cy="1828958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2746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2-3-3 </a:t>
            </a:r>
            <a:r>
              <a:rPr lang="en-US" altLang="zh-TW" dirty="0" smtClean="0"/>
              <a:t>RFID</a:t>
            </a:r>
            <a:r>
              <a:rPr lang="zh-TW" altLang="en-US" dirty="0" smtClean="0"/>
              <a:t>的應用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90" y="4159309"/>
            <a:ext cx="4080548" cy="1980798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0407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65" y="1295400"/>
            <a:ext cx="7272208" cy="494188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2-4 </a:t>
            </a:r>
            <a:r>
              <a:rPr lang="zh-TW" altLang="zh-TW" dirty="0" smtClean="0"/>
              <a:t>無線</a:t>
            </a:r>
            <a:r>
              <a:rPr lang="zh-TW" altLang="zh-TW" dirty="0"/>
              <a:t>感測網路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fld id="{2136F2EA-EAEC-4B3F-B295-6CF819865E7E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6607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2-5-1 </a:t>
            </a:r>
            <a:r>
              <a:rPr lang="zh-TW" altLang="en-US" dirty="0" smtClean="0"/>
              <a:t>卡片</a:t>
            </a:r>
            <a:r>
              <a:rPr lang="zh-TW" altLang="en-US" dirty="0"/>
              <a:t>模擬</a:t>
            </a:r>
            <a:r>
              <a:rPr lang="zh-TW" altLang="en-US" dirty="0" smtClean="0"/>
              <a:t>模式</a:t>
            </a:r>
            <a:endParaRPr lang="en-US" altLang="zh-TW" dirty="0"/>
          </a:p>
          <a:p>
            <a:r>
              <a:rPr lang="en-US" altLang="zh-TW" dirty="0" smtClean="0"/>
              <a:t>2-5-2 </a:t>
            </a:r>
            <a:r>
              <a:rPr lang="zh-TW" altLang="en-US" dirty="0" smtClean="0"/>
              <a:t>讀寫模式</a:t>
            </a:r>
            <a:endParaRPr lang="en-US" altLang="zh-TW" dirty="0"/>
          </a:p>
          <a:p>
            <a:r>
              <a:rPr lang="en-US" altLang="zh-TW" dirty="0"/>
              <a:t>2-5-3	</a:t>
            </a:r>
            <a:r>
              <a:rPr lang="en-US" altLang="zh-TW" dirty="0" smtClean="0"/>
              <a:t> </a:t>
            </a:r>
            <a:r>
              <a:rPr lang="zh-TW" altLang="en-US" dirty="0" smtClean="0"/>
              <a:t>點</a:t>
            </a:r>
            <a:r>
              <a:rPr lang="zh-TW" altLang="en-US" dirty="0"/>
              <a:t>對點模式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2-5 </a:t>
            </a:r>
            <a:r>
              <a:rPr lang="zh-TW" altLang="en-US" dirty="0" smtClean="0"/>
              <a:t>近場通訊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28448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869744"/>
            <a:ext cx="7681912" cy="3793199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2-5-1 </a:t>
            </a:r>
            <a:r>
              <a:rPr lang="zh-TW" altLang="en-US" dirty="0" smtClean="0"/>
              <a:t>卡片模擬模式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176716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2-1-1 </a:t>
            </a:r>
            <a:r>
              <a:rPr lang="zh-TW" altLang="en-US" dirty="0" smtClean="0"/>
              <a:t>無線</a:t>
            </a:r>
            <a:r>
              <a:rPr lang="zh-TW" altLang="en-US" dirty="0"/>
              <a:t>廣域</a:t>
            </a:r>
            <a:r>
              <a:rPr lang="zh-TW" altLang="en-US" dirty="0" smtClean="0"/>
              <a:t>網路</a:t>
            </a:r>
            <a:endParaRPr lang="en-US" altLang="zh-TW" dirty="0"/>
          </a:p>
          <a:p>
            <a:r>
              <a:rPr lang="en-US" altLang="zh-TW" dirty="0" smtClean="0"/>
              <a:t>2-1-2 </a:t>
            </a:r>
            <a:r>
              <a:rPr lang="zh-TW" altLang="en-US" dirty="0" smtClean="0"/>
              <a:t>無線</a:t>
            </a:r>
            <a:r>
              <a:rPr lang="zh-TW" altLang="en-US" dirty="0"/>
              <a:t>都會</a:t>
            </a:r>
            <a:r>
              <a:rPr lang="zh-TW" altLang="en-US" dirty="0" smtClean="0"/>
              <a:t>網路</a:t>
            </a:r>
            <a:endParaRPr lang="en-US" altLang="zh-TW" dirty="0"/>
          </a:p>
          <a:p>
            <a:r>
              <a:rPr lang="en-US" altLang="zh-TW" dirty="0" smtClean="0"/>
              <a:t>2-1-3 </a:t>
            </a:r>
            <a:r>
              <a:rPr lang="zh-TW" altLang="en-US" dirty="0" smtClean="0"/>
              <a:t>無線區域網路</a:t>
            </a:r>
            <a:endParaRPr lang="en-US" altLang="zh-TW" dirty="0"/>
          </a:p>
          <a:p>
            <a:r>
              <a:rPr lang="en-US" altLang="zh-TW" dirty="0" smtClean="0"/>
              <a:t>2-1-4 </a:t>
            </a:r>
            <a:r>
              <a:rPr lang="zh-TW" altLang="en-US" dirty="0" smtClean="0"/>
              <a:t>無線</a:t>
            </a:r>
            <a:r>
              <a:rPr lang="zh-TW" altLang="en-US" dirty="0"/>
              <a:t>個人網路─藍牙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2-1 </a:t>
            </a:r>
            <a:r>
              <a:rPr lang="zh-TW" altLang="en-US" dirty="0" smtClean="0"/>
              <a:t>無線</a:t>
            </a:r>
            <a:r>
              <a:rPr lang="zh-TW" altLang="en-US" dirty="0"/>
              <a:t>網路類型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0211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2-5-3 </a:t>
            </a:r>
            <a:r>
              <a:rPr lang="zh-TW" altLang="en-US" dirty="0" smtClean="0"/>
              <a:t>點對點模式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451" y="3009530"/>
            <a:ext cx="4833428" cy="3055943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568047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22960" y="2132856"/>
            <a:ext cx="7543800" cy="2493573"/>
          </a:xfrm>
        </p:spPr>
        <p:txBody>
          <a:bodyPr numCol="2">
            <a:normAutofit/>
          </a:bodyPr>
          <a:lstStyle/>
          <a:p>
            <a:r>
              <a:rPr lang="en-US" altLang="zh-TW" dirty="0" smtClean="0"/>
              <a:t>2-6-1 1G</a:t>
            </a:r>
            <a:endParaRPr lang="zh-TW" altLang="zh-TW" dirty="0"/>
          </a:p>
          <a:p>
            <a:r>
              <a:rPr lang="en-US" altLang="zh-TW" dirty="0" smtClean="0"/>
              <a:t>2-6-2 2G</a:t>
            </a:r>
            <a:r>
              <a:rPr lang="zh-TW" altLang="zh-TW" dirty="0"/>
              <a:t>與</a:t>
            </a:r>
            <a:r>
              <a:rPr lang="en-US" altLang="zh-TW" dirty="0" smtClean="0"/>
              <a:t>2.5G</a:t>
            </a:r>
            <a:endParaRPr lang="zh-TW" altLang="zh-TW" dirty="0"/>
          </a:p>
          <a:p>
            <a:r>
              <a:rPr lang="en-US" altLang="zh-TW" dirty="0" smtClean="0"/>
              <a:t>2-6-3 2.75G</a:t>
            </a:r>
            <a:endParaRPr lang="zh-TW" altLang="zh-TW" dirty="0"/>
          </a:p>
          <a:p>
            <a:r>
              <a:rPr lang="en-US" altLang="zh-TW" dirty="0" smtClean="0"/>
              <a:t>2-6-4 3G</a:t>
            </a:r>
            <a:endParaRPr lang="zh-TW" altLang="zh-TW" dirty="0"/>
          </a:p>
          <a:p>
            <a:r>
              <a:rPr lang="en-US" altLang="zh-TW" dirty="0" smtClean="0"/>
              <a:t>2-6-5 3.5G</a:t>
            </a:r>
            <a:endParaRPr lang="zh-TW" altLang="zh-TW" dirty="0"/>
          </a:p>
          <a:p>
            <a:r>
              <a:rPr lang="en-US" altLang="zh-TW" dirty="0" smtClean="0"/>
              <a:t>2-6-6 3.75G</a:t>
            </a:r>
            <a:endParaRPr lang="zh-TW" altLang="zh-TW" dirty="0"/>
          </a:p>
          <a:p>
            <a:r>
              <a:rPr lang="en-US" altLang="zh-TW" dirty="0" smtClean="0"/>
              <a:t>2-6-7 4G</a:t>
            </a:r>
            <a:endParaRPr lang="zh-TW" altLang="zh-TW" dirty="0"/>
          </a:p>
          <a:p>
            <a:r>
              <a:rPr lang="en-US" altLang="zh-TW" dirty="0" smtClean="0"/>
              <a:t>2-6-8 5G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2-6 </a:t>
            </a:r>
            <a:r>
              <a:rPr lang="zh-TW" altLang="zh-TW" dirty="0" smtClean="0"/>
              <a:t>行動</a:t>
            </a:r>
            <a:r>
              <a:rPr lang="zh-TW" altLang="zh-TW" dirty="0"/>
              <a:t>通訊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8450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2-6-4 3G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22</a:t>
            </a:fld>
            <a:endParaRPr lang="zh-TW" altLang="en-US"/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726625599"/>
              </p:ext>
            </p:extLst>
          </p:nvPr>
        </p:nvGraphicFramePr>
        <p:xfrm>
          <a:off x="987308" y="3765990"/>
          <a:ext cx="7075714" cy="1393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1882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2-1-3 </a:t>
            </a:r>
            <a:r>
              <a:rPr lang="zh-TW" altLang="en-US" dirty="0"/>
              <a:t>無線區域網路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4687" y="4061703"/>
            <a:ext cx="3842658" cy="1254340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186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539703"/>
            <a:ext cx="7681912" cy="445328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2-1-4 </a:t>
            </a:r>
            <a:r>
              <a:rPr lang="zh-TW" altLang="en-US" dirty="0"/>
              <a:t>無線個人網路─藍牙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8834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2-1-4 </a:t>
            </a:r>
            <a:r>
              <a:rPr lang="zh-TW" altLang="en-US" dirty="0"/>
              <a:t>無線個人網路─藍牙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fld id="{2136F2EA-EAEC-4B3F-B295-6CF819865E7E}" type="slidenum">
              <a:rPr lang="zh-TW" altLang="en-US" smtClean="0"/>
              <a:t>5</a:t>
            </a:fld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764019" y="1427399"/>
            <a:ext cx="7395731" cy="4318144"/>
            <a:chOff x="764019" y="1427399"/>
            <a:chExt cx="7395731" cy="431814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4019" y="1427399"/>
              <a:ext cx="7395731" cy="339418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019" y="1755241"/>
              <a:ext cx="7395731" cy="1423172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019" y="3179069"/>
              <a:ext cx="7395731" cy="2566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149543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2-1-4 </a:t>
            </a:r>
            <a:r>
              <a:rPr lang="zh-TW" altLang="en-US" dirty="0"/>
              <a:t>無線個人網路─藍牙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fld id="{2136F2EA-EAEC-4B3F-B295-6CF819865E7E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66" y="2530136"/>
            <a:ext cx="7474798" cy="3357273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12035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2-2-1 IEEE </a:t>
            </a:r>
            <a:r>
              <a:rPr lang="en-US" altLang="zh-TW" dirty="0"/>
              <a:t>802</a:t>
            </a:r>
            <a:r>
              <a:rPr lang="zh-TW" altLang="en-US" dirty="0"/>
              <a:t>標準規範</a:t>
            </a:r>
            <a:r>
              <a:rPr lang="zh-TW" altLang="en-US" dirty="0" smtClean="0"/>
              <a:t>內容</a:t>
            </a:r>
            <a:endParaRPr lang="en-US" altLang="zh-TW" dirty="0"/>
          </a:p>
          <a:p>
            <a:r>
              <a:rPr lang="en-US" altLang="zh-TW" dirty="0" smtClean="0"/>
              <a:t>2-2-2 IEEE 802.11</a:t>
            </a:r>
            <a:endParaRPr lang="en-US" altLang="zh-TW" dirty="0"/>
          </a:p>
          <a:p>
            <a:r>
              <a:rPr lang="en-US" altLang="zh-TW" dirty="0" smtClean="0"/>
              <a:t>2-2-3 IEEE 802.15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2959" y="476672"/>
            <a:ext cx="7918269" cy="1440160"/>
          </a:xfrm>
        </p:spPr>
        <p:txBody>
          <a:bodyPr/>
          <a:lstStyle/>
          <a:p>
            <a:r>
              <a:rPr lang="en-US" altLang="zh-TW" dirty="0" smtClean="0"/>
              <a:t>2-2 IEEE </a:t>
            </a:r>
            <a:r>
              <a:rPr lang="en-US" altLang="zh-TW" dirty="0"/>
              <a:t>802</a:t>
            </a:r>
            <a:r>
              <a:rPr lang="zh-TW" altLang="en-US" dirty="0"/>
              <a:t>網路標準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0625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2-2-1 </a:t>
            </a:r>
            <a:r>
              <a:rPr lang="en-US" altLang="zh-TW" dirty="0"/>
              <a:t>IEEE 802</a:t>
            </a:r>
            <a:r>
              <a:rPr lang="zh-TW" altLang="en-US" dirty="0"/>
              <a:t>標準規範</a:t>
            </a:r>
            <a:r>
              <a:rPr lang="zh-TW" altLang="en-US" dirty="0" smtClean="0"/>
              <a:t>內容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fld id="{2136F2EA-EAEC-4B3F-B295-6CF819865E7E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6" y="1735231"/>
            <a:ext cx="7485143" cy="317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80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2-2-1 IEEE 802</a:t>
            </a:r>
            <a:r>
              <a:rPr lang="zh-TW" altLang="en-US" dirty="0" smtClean="0"/>
              <a:t>標準規範內容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F2EA-EAEC-4B3F-B295-6CF819865E7E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967" y="1252013"/>
            <a:ext cx="6691763" cy="369277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967" y="4927204"/>
            <a:ext cx="6691764" cy="131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137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網際網路">
  <a:themeElements>
    <a:clrScheme name="氣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霧面玻璃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dirty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網際網路" id="{E7402E39-4EAB-4CA8-A087-4645542AEB4C}" vid="{03845439-27CA-45A2-B8C6-6CD6B95B1AA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網際網路</Template>
  <TotalTime>2955</TotalTime>
  <Words>207</Words>
  <Application>Microsoft Office PowerPoint</Application>
  <PresentationFormat>如螢幕大小 (4:3)</PresentationFormat>
  <Paragraphs>77</Paragraphs>
  <Slides>22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3" baseType="lpstr">
      <vt:lpstr>網際網路</vt:lpstr>
      <vt:lpstr>CHAPTER02 無線網路與行動通訊</vt:lpstr>
      <vt:lpstr>2-1 無線網路類型</vt:lpstr>
      <vt:lpstr>2-1-3 無線區域網路</vt:lpstr>
      <vt:lpstr>2-1-4 無線個人網路─藍牙</vt:lpstr>
      <vt:lpstr>2-1-4 無線個人網路─藍牙</vt:lpstr>
      <vt:lpstr>2-1-4 無線個人網路─藍牙</vt:lpstr>
      <vt:lpstr>2-2 IEEE 802網路標準</vt:lpstr>
      <vt:lpstr>2-2-1 IEEE 802標準規範內容</vt:lpstr>
      <vt:lpstr>2-2-1 IEEE 802標準規範內容</vt:lpstr>
      <vt:lpstr>2-2-2 IEEE 802.11</vt:lpstr>
      <vt:lpstr>2-2-2 IEEE 802.11</vt:lpstr>
      <vt:lpstr>2-3 無線射頻辨識</vt:lpstr>
      <vt:lpstr>2-3-1 認識RFID</vt:lpstr>
      <vt:lpstr>2-3-2 電子標籤與讀取器</vt:lpstr>
      <vt:lpstr>2-3-3 RFID的應用</vt:lpstr>
      <vt:lpstr>2-3-3 RFID的應用</vt:lpstr>
      <vt:lpstr>2-4 無線感測網路</vt:lpstr>
      <vt:lpstr>2-5 近場通訊</vt:lpstr>
      <vt:lpstr>2-5-1 卡片模擬模式</vt:lpstr>
      <vt:lpstr>2-5-3 點對點模式</vt:lpstr>
      <vt:lpstr>2-6 行動通訊</vt:lpstr>
      <vt:lpstr>2-6-4 3G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CHAPTER02</dc:title>
  <dc:creator>王小桃</dc:creator>
  <cp:lastModifiedBy>chwa</cp:lastModifiedBy>
  <cp:revision>199</cp:revision>
  <dcterms:created xsi:type="dcterms:W3CDTF">2015-05-07T08:23:36Z</dcterms:created>
  <dcterms:modified xsi:type="dcterms:W3CDTF">2020-05-06T04:18:28Z</dcterms:modified>
</cp:coreProperties>
</file>